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520" r:id="rId2"/>
    <p:sldId id="521" r:id="rId3"/>
    <p:sldId id="462" r:id="rId4"/>
    <p:sldId id="528" r:id="rId5"/>
    <p:sldId id="484" r:id="rId6"/>
    <p:sldId id="486" r:id="rId7"/>
    <p:sldId id="452" r:id="rId8"/>
    <p:sldId id="487" r:id="rId9"/>
    <p:sldId id="489" r:id="rId10"/>
    <p:sldId id="476" r:id="rId11"/>
    <p:sldId id="490" r:id="rId12"/>
    <p:sldId id="491" r:id="rId13"/>
    <p:sldId id="492" r:id="rId14"/>
    <p:sldId id="493" r:id="rId15"/>
    <p:sldId id="385" r:id="rId16"/>
    <p:sldId id="522" r:id="rId17"/>
    <p:sldId id="523" r:id="rId18"/>
    <p:sldId id="525" r:id="rId19"/>
    <p:sldId id="526" r:id="rId20"/>
    <p:sldId id="527" r:id="rId21"/>
    <p:sldId id="509" r:id="rId22"/>
    <p:sldId id="529" r:id="rId23"/>
    <p:sldId id="510" r:id="rId24"/>
    <p:sldId id="511" r:id="rId25"/>
    <p:sldId id="512" r:id="rId26"/>
    <p:sldId id="519" r:id="rId27"/>
    <p:sldId id="494" r:id="rId28"/>
    <p:sldId id="481" r:id="rId29"/>
    <p:sldId id="472" r:id="rId30"/>
    <p:sldId id="495" r:id="rId31"/>
    <p:sldId id="496" r:id="rId32"/>
    <p:sldId id="513" r:id="rId33"/>
    <p:sldId id="514" r:id="rId34"/>
    <p:sldId id="515" r:id="rId35"/>
    <p:sldId id="518" r:id="rId36"/>
    <p:sldId id="524" r:id="rId37"/>
    <p:sldId id="507" r:id="rId38"/>
    <p:sldId id="497" r:id="rId39"/>
    <p:sldId id="498" r:id="rId40"/>
    <p:sldId id="500" r:id="rId41"/>
    <p:sldId id="501" r:id="rId42"/>
    <p:sldId id="530" r:id="rId43"/>
    <p:sldId id="499" r:id="rId44"/>
    <p:sldId id="502" r:id="rId45"/>
    <p:sldId id="517" r:id="rId46"/>
    <p:sldId id="503" r:id="rId47"/>
    <p:sldId id="505" r:id="rId48"/>
    <p:sldId id="506" r:id="rId49"/>
    <p:sldId id="470" r:id="rId50"/>
    <p:sldId id="516" r:id="rId51"/>
    <p:sldId id="488" r:id="rId52"/>
    <p:sldId id="504" r:id="rId53"/>
    <p:sldId id="468" r:id="rId54"/>
    <p:sldId id="477" r:id="rId55"/>
    <p:sldId id="478" r:id="rId56"/>
    <p:sldId id="260" r:id="rId57"/>
  </p:sldIdLst>
  <p:sldSz cx="12188825" cy="6858000"/>
  <p:notesSz cx="7010400" cy="9296400"/>
  <p:embeddedFontLst>
    <p:embeddedFont>
      <p:font typeface="Western Bang Bang" panose="02000500000000000000" pitchFamily="2" charset="0"/>
      <p:regular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AU Passata" panose="020B0503030502030804" pitchFamily="34" charset="0"/>
      <p:regular r:id="rId65"/>
      <p:bold r:id="rId66"/>
    </p:embeddedFont>
    <p:embeddedFont>
      <p:font typeface="AU Passata Light" panose="020B0303030902030804" pitchFamily="34" charset="0"/>
      <p:regular r:id="rId67"/>
      <p:bold r:id="rId68"/>
    </p:embeddedFont>
    <p:embeddedFont>
      <p:font typeface="AU Peto" panose="040C0B07020602020301" pitchFamily="82" charset="0"/>
      <p:regular r:id="rId69"/>
      <p:bold r:id="rId70"/>
    </p:embeddedFont>
    <p:embeddedFont>
      <p:font typeface="Georgia" panose="02040502050405020303" pitchFamily="18" charset="0"/>
      <p:regular r:id="rId71"/>
      <p:bold r:id="rId72"/>
      <p:italic r:id="rId73"/>
      <p:boldItalic r:id="rId74"/>
    </p:embeddedFont>
    <p:embeddedFont>
      <p:font typeface="Wingdings 3" panose="05040102010807070707" pitchFamily="18" charset="2"/>
      <p:regular r:id="rId7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2279"/>
    <a:srgbClr val="B5610A"/>
    <a:srgbClr val="000000"/>
    <a:srgbClr val="002546"/>
    <a:srgbClr val="05049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6" autoAdjust="0"/>
    <p:restoredTop sz="93457" autoAdjust="0"/>
  </p:normalViewPr>
  <p:slideViewPr>
    <p:cSldViewPr snapToObjects="1" showGuides="1">
      <p:cViewPr varScale="1">
        <p:scale>
          <a:sx n="125" d="100"/>
          <a:sy n="125" d="100"/>
        </p:scale>
        <p:origin x="367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92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51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711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smtClean="0">
                <a:solidFill>
                  <a:schemeClr val="bg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 smtClean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 smtClean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14/11/2023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www.google.dk/url?sa=i&amp;source=imgres&amp;cd=&amp;cad=rja&amp;uact=8&amp;ved=0CAkQjRwwAGoVChMI-L-EtuTFyAIVwqoeCh1GaA0j&amp;url=http://www.clipartsheep.com/red-circle-marker-png-posted-by-larry-press-clipart/dT1hSFIwY0Rvdkx6TXVZbkF1WW14dlozTndiM1F1WTI5dEx5MWZjbGs1VjNkbGNrYzJTUzlWU1dkUWMzRlNYMFk0U1M5QlFVRkJRVUZCUVZKaU1DOHhiRk5xWVZkNlJYcGZjeTl6TVRZd01DOXlaV1JqYVhKamJHVXVjRzVufHc9MjkyfGg9MjkxfHQ9cG5nfA/&amp;psig=AFQjCNEAJ8m172cZ3JBsQAr-87EDu_eHtQ&amp;ust=1445043434577908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4" Type="http://schemas.openxmlformats.org/officeDocument/2006/relationships/image" Target="../media/image6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5.xml"/><Relationship Id="rId5" Type="http://schemas.openxmlformats.org/officeDocument/2006/relationships/image" Target="../media/image67.png"/><Relationship Id="rId4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hyperlink" Target="http://www.google.dk/url?sa=i&amp;source=imgres&amp;cd=&amp;cad=rja&amp;uact=8&amp;ved=0CAkQjRwwAGoVChMI-L-EtuTFyAIVwqoeCh1GaA0j&amp;url=http://www.clipartsheep.com/red-circle-marker-png-posted-by-larry-press-clipart/dT1hSFIwY0Rvdkx6TXVZbkF1WW14dlozTndiM1F1WTI5dEx5MWZjbGs1VjNkbGNrYzJTUzlWU1dkUWMzRlNYMFk0U1M5QlFVRkJRVUZCUVZKaU1DOHhiRk5xWVZkNlJYcGZjeTl6TVRZd01DOXlaV1JqYVhKamJHVXVjRzVufHc9MjkyfGg9MjkxfHQ9cG5nfA/&amp;psig=AFQjCNEAJ8m172cZ3JBsQAr-87EDu_eHtQ&amp;ust=1445043434577908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5" Type="http://schemas.openxmlformats.org/officeDocument/2006/relationships/image" Target="../media/image31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video" Target="../media/media2.wmv"/><Relationship Id="rId7" Type="http://schemas.openxmlformats.org/officeDocument/2006/relationships/image" Target="../media/image88.png"/><Relationship Id="rId2" Type="http://schemas.microsoft.com/office/2007/relationships/media" Target="../media/media2.wmv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5.xml"/><Relationship Id="rId5" Type="http://schemas.openxmlformats.org/officeDocument/2006/relationships/video" Target="../media/media3.wmv"/><Relationship Id="rId4" Type="http://schemas.microsoft.com/office/2007/relationships/media" Target="../media/media3.wmv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image" Target="../media/image98.png"/><Relationship Id="rId2" Type="http://schemas.microsoft.com/office/2007/relationships/media" Target="../media/media4.mp4"/><Relationship Id="rId1" Type="http://schemas.openxmlformats.org/officeDocument/2006/relationships/tags" Target="../tags/tag52.xml"/><Relationship Id="rId6" Type="http://schemas.openxmlformats.org/officeDocument/2006/relationships/image" Target="../media/image97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7" Type="http://schemas.openxmlformats.org/officeDocument/2006/relationships/image" Target="../media/image106.png"/><Relationship Id="rId2" Type="http://schemas.microsoft.com/office/2007/relationships/media" Target="../media/media5.mp4"/><Relationship Id="rId1" Type="http://schemas.openxmlformats.org/officeDocument/2006/relationships/tags" Target="../tags/tag54.xml"/><Relationship Id="rId6" Type="http://schemas.openxmlformats.org/officeDocument/2006/relationships/image" Target="../media/image105.jpeg"/><Relationship Id="rId5" Type="http://schemas.openxmlformats.org/officeDocument/2006/relationships/image" Target="../media/image104.png"/><Relationship Id="rId4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690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/>
              <a:t>EXAMPLES OF ADVERSARIAL EXAMPLES</a:t>
            </a:r>
            <a:endParaRPr lang="da-DK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17" y="1700808"/>
            <a:ext cx="5054575" cy="3744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451" y="1772816"/>
            <a:ext cx="4875617" cy="37444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388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633484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DEMO OF ADVERSARIAL EXAMPLES</a:t>
            </a:r>
            <a:endParaRPr lang="da-DK" sz="28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462"/>
          <a:stretch/>
        </p:blipFill>
        <p:spPr>
          <a:xfrm>
            <a:off x="117748" y="1619404"/>
            <a:ext cx="11904631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43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633484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DEMO OF ADVERSARIAL EXAMPLES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556792"/>
            <a:ext cx="8383738" cy="47120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26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DEMO OF ADVERSARIAL </a:t>
            </a:r>
            <a:r>
              <a:rPr lang="en-US" sz="2800" b="1" dirty="0"/>
              <a:t>EXAMPLES</a:t>
            </a:r>
            <a:endParaRPr lang="da-DK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2060848"/>
            <a:ext cx="11832391" cy="27170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327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DEMO OF ADVERSARIAL </a:t>
            </a:r>
            <a:r>
              <a:rPr lang="en-US" sz="2800" b="1" dirty="0"/>
              <a:t>EXAMPLES</a:t>
            </a:r>
            <a:endParaRPr lang="da-DK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1724197"/>
            <a:ext cx="4536504" cy="3914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846" y="2684197"/>
            <a:ext cx="2992262" cy="3136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660" y="2564904"/>
            <a:ext cx="2843094" cy="37803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269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704" y="1154580"/>
            <a:ext cx="849508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WHY ARE ADVERSARIAL EXAMPLES IMPORTANT?</a:t>
            </a:r>
            <a:endParaRPr lang="da-DK" sz="2800" b="1" dirty="0">
              <a:latin typeface="+mn-lt"/>
            </a:endParaRPr>
          </a:p>
        </p:txBody>
      </p:sp>
      <p:pic>
        <p:nvPicPr>
          <p:cNvPr id="1026" name="Picture 2" descr="https://science.sciencemag.org/content/sci/363/6433/1287/F1.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48"/>
          <a:stretch/>
        </p:blipFill>
        <p:spPr bwMode="auto">
          <a:xfrm>
            <a:off x="2277988" y="1988840"/>
            <a:ext cx="730262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6886500" y="5589240"/>
            <a:ext cx="504056" cy="432048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22604" y="6567155"/>
            <a:ext cx="38385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https://science.sciencemag.org/content/363/6433/1287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80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704" y="1154580"/>
            <a:ext cx="849508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WHY ARE ADVERSARIAL EXAMPLES IMPORTANT?</a:t>
            </a:r>
            <a:endParaRPr lang="da-DK" sz="2800" b="1" dirty="0">
              <a:latin typeface="+mn-lt"/>
            </a:endParaRPr>
          </a:p>
        </p:txBody>
      </p:sp>
      <p:pic>
        <p:nvPicPr>
          <p:cNvPr id="1026" name="Picture 2" descr="https://science.sciencemag.org/content/sci/363/6433/1287/F1.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0" b="37920"/>
          <a:stretch/>
        </p:blipFill>
        <p:spPr bwMode="auto">
          <a:xfrm>
            <a:off x="1053852" y="2841452"/>
            <a:ext cx="10041109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22604" y="6567155"/>
            <a:ext cx="38385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https://science.sciencemag.org/content/363/6433/1287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053852" y="2841452"/>
            <a:ext cx="1656184" cy="432048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344662" y="2780928"/>
            <a:ext cx="1710190" cy="432048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31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704" y="1154580"/>
            <a:ext cx="849508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WHY ARE ADVERSARIAL EXAMPLES IMPORTANT?</a:t>
            </a:r>
            <a:endParaRPr lang="da-DK" sz="2800" b="1" dirty="0">
              <a:latin typeface="+mn-lt"/>
            </a:endParaRPr>
          </a:p>
        </p:txBody>
      </p:sp>
      <p:pic>
        <p:nvPicPr>
          <p:cNvPr id="1026" name="Picture 2" descr="https://science.sciencemag.org/content/sci/363/6433/1287/F1.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79" b="-644"/>
          <a:stretch/>
        </p:blipFill>
        <p:spPr bwMode="auto">
          <a:xfrm>
            <a:off x="1413892" y="2060848"/>
            <a:ext cx="890564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22604" y="6567155"/>
            <a:ext cx="38385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https://science.sciencemag.org/content/363/6433/1287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08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704" y="1154580"/>
            <a:ext cx="849508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WHY ARE ADVERSARIAL EXAMPLES IMPORTANT?</a:t>
            </a:r>
            <a:endParaRPr lang="da-DK" sz="2800" b="1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22604" y="6567155"/>
            <a:ext cx="38385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https://arxiv.org/pdf/1804.05296.pdf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886069"/>
            <a:ext cx="9117703" cy="3672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993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704" y="1154580"/>
            <a:ext cx="849508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WHY ARE ADVERSARIAL EXAMPLES IMPORTANT?</a:t>
            </a:r>
            <a:endParaRPr lang="da-DK" sz="2800" b="1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22604" y="6567155"/>
            <a:ext cx="38385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https://arxiv.org/pdf/1907.10456.pdf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24" y="1844824"/>
            <a:ext cx="8491009" cy="43933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59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 bwMode="auto">
          <a:xfrm>
            <a:off x="-482737" y="2249230"/>
            <a:ext cx="7092788" cy="66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ctr">
              <a:buFontTx/>
            </a:pPr>
            <a:r>
              <a:rPr lang="en-US" altLang="en-US" sz="4800" b="0" kern="0" spc="300" dirty="0" smtClean="0">
                <a:latin typeface="Western Bang Bang" panose="02000500000000000000" pitchFamily="2" charset="0"/>
              </a:rPr>
              <a:t>______________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327353" y="2589636"/>
            <a:ext cx="5472608" cy="313932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en-US" sz="4800" b="0" spc="300" dirty="0">
                <a:latin typeface="Western Bang Bang" panose="02000500000000000000" pitchFamily="2" charset="0"/>
              </a:rPr>
              <a:t>ADVERSARIAL </a:t>
            </a:r>
            <a:r>
              <a:rPr lang="en-US" altLang="en-US" sz="4800" b="0" spc="300" dirty="0" smtClean="0">
                <a:latin typeface="Western Bang Bang" panose="02000500000000000000" pitchFamily="2" charset="0"/>
              </a:rPr>
              <a:t>EXAMPLES</a:t>
            </a:r>
            <a:br>
              <a:rPr lang="en-US" altLang="en-US" sz="4800" b="0" spc="300" dirty="0" smtClean="0">
                <a:latin typeface="Western Bang Bang" panose="02000500000000000000" pitchFamily="2" charset="0"/>
              </a:rPr>
            </a:br>
            <a:r>
              <a:rPr lang="en-US" altLang="en-US" sz="2000" b="0" spc="300" dirty="0">
                <a:latin typeface="Western Bang Bang" panose="02000500000000000000" pitchFamily="2" charset="0"/>
              </a:rPr>
              <a:t/>
            </a:r>
            <a:br>
              <a:rPr lang="en-US" altLang="en-US" sz="2000" b="0" spc="300" dirty="0">
                <a:latin typeface="Western Bang Bang" panose="02000500000000000000" pitchFamily="2" charset="0"/>
              </a:rPr>
            </a:br>
            <a:r>
              <a:rPr lang="en-US" altLang="en-US" sz="2000" b="0" spc="300" dirty="0" smtClean="0">
                <a:latin typeface="Western Bang Bang" panose="02000500000000000000" pitchFamily="2" charset="0"/>
              </a:rPr>
              <a:t>against                               </a:t>
            </a:r>
            <a:r>
              <a:rPr lang="en-US" altLang="en-US" sz="4800" b="0" spc="300" dirty="0">
                <a:latin typeface="Western Bang Bang" panose="02000500000000000000" pitchFamily="2" charset="0"/>
              </a:rPr>
              <a:t/>
            </a:r>
            <a:br>
              <a:rPr lang="en-US" altLang="en-US" sz="4800" b="0" spc="300" dirty="0">
                <a:latin typeface="Western Bang Bang" panose="02000500000000000000" pitchFamily="2" charset="0"/>
              </a:rPr>
            </a:br>
            <a:r>
              <a:rPr lang="en-US" altLang="en-US" sz="2000" b="0" spc="300" dirty="0" smtClean="0">
                <a:latin typeface="Western Bang Bang" panose="02000500000000000000" pitchFamily="2" charset="0"/>
              </a:rPr>
              <a:t/>
            </a:r>
            <a:br>
              <a:rPr lang="en-US" altLang="en-US" sz="2000" b="0" spc="300" dirty="0" smtClean="0">
                <a:latin typeface="Western Bang Bang" panose="02000500000000000000" pitchFamily="2" charset="0"/>
              </a:rPr>
            </a:br>
            <a:r>
              <a:rPr lang="en-US" altLang="en-US" sz="4800" b="0" spc="300" dirty="0" smtClean="0">
                <a:latin typeface="Western Bang Bang" panose="02000500000000000000" pitchFamily="2" charset="0"/>
              </a:rPr>
              <a:t>MACHINE </a:t>
            </a:r>
            <a:r>
              <a:rPr lang="en-US" altLang="en-US" sz="4800" b="0" spc="300" dirty="0">
                <a:latin typeface="Western Bang Bang" panose="02000500000000000000" pitchFamily="2" charset="0"/>
              </a:rPr>
              <a:t>LEARNING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24" y="2049861"/>
            <a:ext cx="5847199" cy="3600400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  <p:sp>
        <p:nvSpPr>
          <p:cNvPr id="11" name="Titel 1"/>
          <p:cNvSpPr txBox="1">
            <a:spLocks/>
          </p:cNvSpPr>
          <p:nvPr/>
        </p:nvSpPr>
        <p:spPr bwMode="auto">
          <a:xfrm>
            <a:off x="-458316" y="2149581"/>
            <a:ext cx="7092788" cy="66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ctr">
              <a:buFontTx/>
            </a:pPr>
            <a:r>
              <a:rPr lang="en-US" altLang="en-US" sz="4800" b="0" kern="0" spc="300" dirty="0" smtClean="0">
                <a:latin typeface="Western Bang Bang" panose="02000500000000000000" pitchFamily="2" charset="0"/>
              </a:rPr>
              <a:t>High Noon SHOWDOWN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-458316" y="5029901"/>
            <a:ext cx="7092788" cy="66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ctr">
              <a:buFontTx/>
            </a:pPr>
            <a:r>
              <a:rPr lang="en-US" altLang="en-US" sz="4800" b="0" kern="0" spc="300" dirty="0" smtClean="0">
                <a:latin typeface="Western Bang Bang" panose="02000500000000000000" pitchFamily="2" charset="0"/>
              </a:rPr>
              <a:t>______________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 bwMode="auto">
          <a:xfrm>
            <a:off x="-483928" y="1556792"/>
            <a:ext cx="7092788" cy="66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ctr">
              <a:buFontTx/>
            </a:pPr>
            <a:r>
              <a:rPr lang="en-US" altLang="en-US" sz="4800" b="0" kern="0" spc="300" dirty="0" smtClean="0">
                <a:latin typeface="Western Bang Bang" panose="02000500000000000000" pitchFamily="2" charset="0"/>
              </a:rPr>
              <a:t>______________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13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3704" y="1154580"/>
            <a:ext cx="849508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WHY ARE ADVERSARIAL EXAMPLES IMPORTANT?</a:t>
            </a:r>
            <a:endParaRPr lang="da-DK" sz="2800" b="1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55482" y="6601560"/>
            <a:ext cx="48466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https://debug-ml-iclr2019.github.io/cameraready/DebugML-19_paper_36.pdf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88" y="1988840"/>
            <a:ext cx="7398560" cy="3743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97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ADVERSARIAL EXAMPLES AS OVERFITTING</a:t>
            </a:r>
            <a:endParaRPr lang="da-DK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C008F-BC58-4192-985E-9169CF6BC8FD}"/>
              </a:ext>
            </a:extLst>
          </p:cNvPr>
          <p:cNvSpPr/>
          <p:nvPr/>
        </p:nvSpPr>
        <p:spPr>
          <a:xfrm>
            <a:off x="3934172" y="6021288"/>
            <a:ext cx="56886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https://www.ibm.com/blogs/research/2018/05/clever-adversarial-attack/</a:t>
            </a:r>
          </a:p>
        </p:txBody>
      </p:sp>
      <p:pic>
        <p:nvPicPr>
          <p:cNvPr id="7" name="Picture 2" descr="CLEVER adversarial attack Figure 1">
            <a:extLst>
              <a:ext uri="{FF2B5EF4-FFF2-40B4-BE49-F238E27FC236}">
                <a16:creationId xmlns:a16="http://schemas.microsoft.com/office/drawing/2014/main" id="{3B3E5060-C285-4C39-B9B9-EC6314487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11" y="1844824"/>
            <a:ext cx="7598209" cy="42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7102524" y="3068960"/>
            <a:ext cx="2160240" cy="648072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86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ADVERSARIAL EXAMPLES AS OVERFITTING</a:t>
            </a:r>
            <a:endParaRPr lang="da-DK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3718148" y="5949280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https://www.kdnuggets.com/2018/10/adversarial-examples-explained.html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1698750"/>
            <a:ext cx="9086850" cy="4152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971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ADVERSARIAL EXAMPLES AS OVERFITTING</a:t>
            </a:r>
            <a:endParaRPr lang="da-DK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3718148" y="5949280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https://www.kdnuggets.com/2018/10/adversarial-examples-explained.html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1698750"/>
            <a:ext cx="9086850" cy="4152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12" y="1698750"/>
            <a:ext cx="9412680" cy="41899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3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196752"/>
            <a:ext cx="4464496" cy="44644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ADVERSARIAL EXAMPLES AS OVERFITTING</a:t>
            </a:r>
            <a:endParaRPr lang="da-DK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3718148" y="5949280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https://www.kdnuggets.com/2018/10/adversarial-examples-explained.html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384" y="2000250"/>
            <a:ext cx="3619500" cy="2857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60" y="5415137"/>
            <a:ext cx="8829675" cy="523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8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8876" b="50473"/>
          <a:stretch/>
        </p:blipFill>
        <p:spPr>
          <a:xfrm>
            <a:off x="1014638" y="1825735"/>
            <a:ext cx="5616624" cy="43293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ADVERSARIAL EXAMPLES AS THE CURSE OF DIMENSIONALITY</a:t>
            </a:r>
            <a:endParaRPr lang="da-DK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819" y="3990394"/>
            <a:ext cx="5068094" cy="155840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7534572" y="5548800"/>
            <a:ext cx="3600400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82991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ADVERSARIAL EXAMPLES CAN BE TRANSFERABLE</a:t>
            </a:r>
            <a:endParaRPr lang="da-DK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28" y="5795333"/>
            <a:ext cx="2736872" cy="66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60" y="1781613"/>
            <a:ext cx="7530001" cy="29171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343228" y="4886680"/>
            <a:ext cx="1656184" cy="125027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A227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latin typeface="AU Passata" pitchFamily="34" charset="0"/>
              </a:rPr>
              <a:t>WHITE 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effectLst/>
                <a:latin typeface="AU Passata" pitchFamily="34" charset="0"/>
              </a:rPr>
              <a:t>BOX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600" dirty="0" smtClean="0"/>
              <a:t>(MODEL 1)</a:t>
            </a:r>
            <a:endParaRPr kumimoji="0" lang="da-DK" sz="1600" b="0" i="0" u="none" strike="noStrike" cap="none" normalizeH="0" baseline="0" dirty="0" err="1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62364" y="4897776"/>
            <a:ext cx="1656184" cy="123918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B5610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BLACK 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BOX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</a:rPr>
              <a:t>(MODEL 2)</a:t>
            </a: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078188" y="5114904"/>
            <a:ext cx="1483341" cy="784198"/>
          </a:xfrm>
          <a:prstGeom prst="rightArrow">
            <a:avLst/>
          </a:prstGeom>
          <a:gradFill flip="none" rotWithShape="1">
            <a:gsLst>
              <a:gs pos="0">
                <a:srgbClr val="B5610A"/>
              </a:gs>
              <a:gs pos="100000">
                <a:srgbClr val="3A2279"/>
              </a:gs>
            </a:gsLst>
            <a:lin ang="10800000" scaled="1"/>
            <a:tileRect/>
          </a:gra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000" b="1" dirty="0" smtClean="0"/>
              <a:t>ADVERSARIAL EXAMPLES</a:t>
            </a:r>
            <a:endParaRPr kumimoji="0" lang="da-DK" sz="1000" b="1" i="0" u="none" strike="noStrike" cap="none" normalizeH="0" baseline="0" dirty="0" err="1">
              <a:ln>
                <a:noFill/>
              </a:ln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341414" y="6224818"/>
            <a:ext cx="202739" cy="7920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006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DEMO OF ADVERSARIAL EXAMPLE DEFENSE</a:t>
            </a:r>
            <a:endParaRPr lang="da-DK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34" y="1556791"/>
            <a:ext cx="2480182" cy="4698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612" y="1597426"/>
            <a:ext cx="2612574" cy="4987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414" y="2503015"/>
            <a:ext cx="3007816" cy="891616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cxnSp>
        <p:nvCxnSpPr>
          <p:cNvPr id="13" name="Straight Arrow Connector 12"/>
          <p:cNvCxnSpPr/>
          <p:nvPr/>
        </p:nvCxnSpPr>
        <p:spPr bwMode="auto">
          <a:xfrm>
            <a:off x="3430116" y="2996952"/>
            <a:ext cx="504056" cy="0"/>
          </a:xfrm>
          <a:prstGeom prst="straightConnector1">
            <a:avLst/>
          </a:prstGeom>
          <a:solidFill>
            <a:schemeClr val="accent2"/>
          </a:solidFill>
          <a:ln w="476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7318548" y="2996952"/>
            <a:ext cx="504056" cy="0"/>
          </a:xfrm>
          <a:prstGeom prst="straightConnector1">
            <a:avLst/>
          </a:prstGeom>
          <a:solidFill>
            <a:schemeClr val="accent2"/>
          </a:solidFill>
          <a:ln w="476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23066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2492896"/>
            <a:ext cx="7498402" cy="2087623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WELL-KNOWN ADVERSARIAL EXAMPLE DEFENSE</a:t>
            </a:r>
            <a:endParaRPr lang="da-DK" sz="2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416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1717949"/>
            <a:ext cx="7488832" cy="46393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1052736"/>
            <a:ext cx="6379306" cy="78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337218" y="5175264"/>
            <a:ext cx="235067" cy="250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190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AdversArial</a:t>
            </a:r>
            <a:r>
              <a:rPr lang="en-GB" dirty="0" smtClean="0"/>
              <a:t> examples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640685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WHAT ARE ADVERSARIAL EXAMPLES?</a:t>
            </a:r>
            <a:endParaRPr lang="da-DK" sz="2800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08" y="1844824"/>
            <a:ext cx="4400428" cy="3357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http://kreslomeshok.info/images/redcircle.png">
            <a:hlinkClick r:id="rId4"/>
            <a:extLst>
              <a:ext uri="{FF2B5EF4-FFF2-40B4-BE49-F238E27FC236}">
                <a16:creationId xmlns:a16="http://schemas.microsoft.com/office/drawing/2014/main" id="{D36BAEDA-A163-4A0B-84A3-851C687A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00" y="3717032"/>
            <a:ext cx="2730804" cy="116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27679" y="1998015"/>
            <a:ext cx="5616624" cy="24560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 smtClean="0">
                <a:latin typeface="+mn-lt"/>
              </a:rPr>
              <a:t>Test examples that ‘break’ the system</a:t>
            </a:r>
          </a:p>
          <a:p>
            <a:pPr>
              <a:lnSpc>
                <a:spcPct val="95000"/>
              </a:lnSpc>
            </a:pPr>
            <a:endParaRPr lang="en-US" sz="2400" b="1" dirty="0" smtClean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400" b="1" dirty="0" smtClean="0">
                <a:latin typeface="+mn-lt"/>
              </a:rPr>
              <a:t>Can be: </a:t>
            </a:r>
          </a:p>
          <a:p>
            <a:pPr marL="1561887" lvl="2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+mn-lt"/>
              </a:rPr>
              <a:t>Malicious</a:t>
            </a:r>
          </a:p>
          <a:p>
            <a:pPr marL="1561887" lvl="2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+mn-lt"/>
              </a:rPr>
              <a:t>Accidental</a:t>
            </a:r>
          </a:p>
          <a:p>
            <a:pPr marL="1561887" lvl="2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J</a:t>
            </a:r>
            <a:r>
              <a:rPr lang="en-US" sz="2400" b="1" dirty="0" smtClean="0">
                <a:latin typeface="+mn-lt"/>
              </a:rPr>
              <a:t>ust unusual</a:t>
            </a:r>
          </a:p>
          <a:p>
            <a:pPr>
              <a:lnSpc>
                <a:spcPct val="95000"/>
              </a:lnSpc>
            </a:pPr>
            <a:endParaRPr lang="da-DK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085" y="4581128"/>
            <a:ext cx="5336828" cy="1408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38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DEMO OF </a:t>
            </a:r>
            <a:r>
              <a:rPr lang="da-DK" sz="2800" b="1" dirty="0"/>
              <a:t>ADVERSARIAL TRAINING</a:t>
            </a:r>
            <a:endParaRPr lang="en-US" sz="2800" dirty="0"/>
          </a:p>
          <a:p>
            <a:pPr>
              <a:lnSpc>
                <a:spcPct val="95000"/>
              </a:lnSpc>
            </a:pPr>
            <a:endParaRPr lang="da-DK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949606"/>
            <a:ext cx="5976663" cy="2671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2367083"/>
            <a:ext cx="7920880" cy="1111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924" y="4077072"/>
            <a:ext cx="4867275" cy="1019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660" y="1484784"/>
            <a:ext cx="3409249" cy="4511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954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DEMO OF </a:t>
            </a:r>
            <a:r>
              <a:rPr lang="da-DK" sz="2800" b="1" dirty="0"/>
              <a:t>ADVERSARIAL TRAINING</a:t>
            </a:r>
            <a:endParaRPr lang="en-US" sz="2800" dirty="0"/>
          </a:p>
          <a:p>
            <a:pPr>
              <a:lnSpc>
                <a:spcPct val="95000"/>
              </a:lnSpc>
            </a:pPr>
            <a:endParaRPr lang="da-DK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1700808"/>
            <a:ext cx="11200475" cy="648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5467"/>
          <a:stretch/>
        </p:blipFill>
        <p:spPr>
          <a:xfrm>
            <a:off x="4726260" y="2909806"/>
            <a:ext cx="3482804" cy="2910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46561"/>
          <a:stretch/>
        </p:blipFill>
        <p:spPr>
          <a:xfrm>
            <a:off x="1053851" y="2457490"/>
            <a:ext cx="3410077" cy="3419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45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56092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AUTOMATED </a:t>
            </a:r>
            <a:r>
              <a:rPr lang="da-DK" sz="2800" b="1" dirty="0" smtClean="0"/>
              <a:t>ADVERSARIAL </a:t>
            </a:r>
            <a:r>
              <a:rPr lang="da-DK" sz="2800" b="1" dirty="0"/>
              <a:t>TRAINING</a:t>
            </a:r>
            <a:endParaRPr lang="en-US" sz="2800" dirty="0"/>
          </a:p>
          <a:p>
            <a:pPr>
              <a:lnSpc>
                <a:spcPct val="95000"/>
              </a:lnSpc>
            </a:pPr>
            <a:endParaRPr lang="da-DK" sz="2800" b="1" dirty="0"/>
          </a:p>
        </p:txBody>
      </p:sp>
      <p:pic>
        <p:nvPicPr>
          <p:cNvPr id="1026" name="Picture 2" descr="https://cdn-images-1.medium.com/max/2000/0*pTiPKJFvgCYwVc3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8" y="1700808"/>
            <a:ext cx="7938592" cy="442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4"/>
          <p:cNvSpPr txBox="1">
            <a:spLocks/>
          </p:cNvSpPr>
          <p:nvPr/>
        </p:nvSpPr>
        <p:spPr bwMode="auto">
          <a:xfrm>
            <a:off x="4078188" y="5829927"/>
            <a:ext cx="5544616" cy="56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2400" b="1" kern="0" dirty="0" smtClean="0"/>
              <a:t>Generative Adversarial Networks (GAN)</a:t>
            </a:r>
            <a:endParaRPr lang="en-US" sz="2400" kern="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22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AUTOMATED </a:t>
            </a:r>
            <a:r>
              <a:rPr lang="da-DK" sz="2800" b="1" dirty="0" smtClean="0"/>
              <a:t>ADVERSARIAL </a:t>
            </a:r>
            <a:r>
              <a:rPr lang="da-DK" sz="2800" b="1" dirty="0"/>
              <a:t>TRAINING</a:t>
            </a:r>
            <a:endParaRPr lang="en-US" sz="2800" dirty="0"/>
          </a:p>
          <a:p>
            <a:pPr>
              <a:lnSpc>
                <a:spcPct val="95000"/>
              </a:lnSpc>
            </a:pPr>
            <a:endParaRPr lang="da-DK" sz="2800" b="1" dirty="0"/>
          </a:p>
        </p:txBody>
      </p:sp>
      <p:pic>
        <p:nvPicPr>
          <p:cNvPr id="2050" name="Picture 2" descr="Image result for generative adversari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759405"/>
            <a:ext cx="9217024" cy="40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4078188" y="5829927"/>
            <a:ext cx="5544616" cy="56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2400" b="1" kern="0" dirty="0" smtClean="0"/>
              <a:t>Generative Adversarial Networks (GAN)</a:t>
            </a:r>
            <a:endParaRPr lang="en-US" sz="2400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25" y="635559"/>
            <a:ext cx="3041915" cy="17110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62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GENERATIVE ADVERSARIAL NETWORKS</a:t>
            </a:r>
            <a:endParaRPr lang="en-US" sz="2800" dirty="0" smtClean="0"/>
          </a:p>
          <a:p>
            <a:pPr>
              <a:lnSpc>
                <a:spcPct val="95000"/>
              </a:lnSpc>
            </a:pPr>
            <a:endParaRPr lang="da-DK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16" y="1700808"/>
            <a:ext cx="5595913" cy="45567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05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GENERATIVE ADVERSARIAL NETWORKS</a:t>
            </a:r>
            <a:endParaRPr lang="en-US" sz="2800" dirty="0" smtClean="0"/>
          </a:p>
          <a:p>
            <a:pPr>
              <a:lnSpc>
                <a:spcPct val="95000"/>
              </a:lnSpc>
            </a:pPr>
            <a:endParaRPr lang="da-DK" sz="2800" b="1" dirty="0"/>
          </a:p>
        </p:txBody>
      </p:sp>
      <p:pic>
        <p:nvPicPr>
          <p:cNvPr id="4" name="Deepfake_Gal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91474" y="2564110"/>
            <a:ext cx="4404877" cy="24490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71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605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GENERATIVE ADVERSARIAL NETWORKS</a:t>
            </a:r>
            <a:endParaRPr lang="en-US" sz="2800" dirty="0" smtClean="0"/>
          </a:p>
          <a:p>
            <a:pPr>
              <a:lnSpc>
                <a:spcPct val="95000"/>
              </a:lnSpc>
            </a:pPr>
            <a:endParaRPr lang="da-DK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6" y="1556792"/>
            <a:ext cx="6591076" cy="5109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0" y="5676143"/>
            <a:ext cx="3478243" cy="288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28649" y="5681476"/>
            <a:ext cx="185135" cy="688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94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TIME-OUT?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48" y="1268760"/>
            <a:ext cx="3715336" cy="4790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652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GENERAL DATA AUGMENTATION</a:t>
            </a:r>
            <a:endParaRPr lang="da-DK" sz="2800" b="1" dirty="0"/>
          </a:p>
        </p:txBody>
      </p:sp>
      <p:pic>
        <p:nvPicPr>
          <p:cNvPr id="1026" name="Picture 2" descr="Image result for data aug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1781164"/>
            <a:ext cx="11468159" cy="403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456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ata aug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72" y="764704"/>
            <a:ext cx="8096250" cy="559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GENERAL DATA AUGMENTATION</a:t>
            </a:r>
            <a:endParaRPr lang="da-DK" sz="2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0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AdversArial</a:t>
            </a:r>
            <a:r>
              <a:rPr lang="en-GB" dirty="0" smtClean="0"/>
              <a:t> examples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640685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WHAT ARE ADVERSARIAL EXAMPLES?</a:t>
            </a:r>
            <a:endParaRPr lang="da-DK" sz="2800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08" y="1844824"/>
            <a:ext cx="4400428" cy="3357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http://kreslomeshok.info/images/redcircle.png">
            <a:hlinkClick r:id="rId4"/>
            <a:extLst>
              <a:ext uri="{FF2B5EF4-FFF2-40B4-BE49-F238E27FC236}">
                <a16:creationId xmlns:a16="http://schemas.microsoft.com/office/drawing/2014/main" id="{D36BAEDA-A163-4A0B-84A3-851C687A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00" y="3717032"/>
            <a:ext cx="2730804" cy="116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27679" y="1998015"/>
            <a:ext cx="5616624" cy="24560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 smtClean="0">
                <a:latin typeface="+mn-lt"/>
              </a:rPr>
              <a:t>Test examples that ‘break’ the system</a:t>
            </a:r>
          </a:p>
          <a:p>
            <a:pPr>
              <a:lnSpc>
                <a:spcPct val="95000"/>
              </a:lnSpc>
            </a:pPr>
            <a:endParaRPr lang="en-US" sz="2400" b="1" dirty="0" smtClean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400" b="1" dirty="0" smtClean="0">
                <a:latin typeface="+mn-lt"/>
              </a:rPr>
              <a:t>Can be: </a:t>
            </a:r>
          </a:p>
          <a:p>
            <a:pPr marL="1561887" lvl="2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+mn-lt"/>
              </a:rPr>
              <a:t>Malicious</a:t>
            </a:r>
          </a:p>
          <a:p>
            <a:pPr marL="1561887" lvl="2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+mn-lt"/>
              </a:rPr>
              <a:t>Accidental</a:t>
            </a:r>
          </a:p>
          <a:p>
            <a:pPr marL="1561887" lvl="2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J</a:t>
            </a:r>
            <a:r>
              <a:rPr lang="en-US" sz="2400" b="1" dirty="0" smtClean="0">
                <a:latin typeface="+mn-lt"/>
              </a:rPr>
              <a:t>ust unusual</a:t>
            </a:r>
          </a:p>
          <a:p>
            <a:pPr>
              <a:lnSpc>
                <a:spcPct val="95000"/>
              </a:lnSpc>
            </a:pPr>
            <a:endParaRPr lang="da-DK" sz="24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22" y="4178434"/>
            <a:ext cx="4968552" cy="20474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22604" y="6567155"/>
            <a:ext cx="38385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https://arxiv.org/pdf/1907.07174v2.pdf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183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GENERAL DATA AUGMENTATION</a:t>
            </a:r>
            <a:endParaRPr lang="da-DK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72"/>
          <a:stretch/>
        </p:blipFill>
        <p:spPr>
          <a:xfrm>
            <a:off x="2440902" y="1628800"/>
            <a:ext cx="7306022" cy="46754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18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GENERAL DATA AUGMENTATION</a:t>
            </a:r>
            <a:endParaRPr lang="da-DK" sz="2800" b="1" dirty="0"/>
          </a:p>
        </p:txBody>
      </p:sp>
      <p:pic>
        <p:nvPicPr>
          <p:cNvPr id="5122" name="Picture 2" descr="Image result for data augmentation syntheti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/>
          <a:stretch/>
        </p:blipFill>
        <p:spPr bwMode="auto">
          <a:xfrm>
            <a:off x="1413892" y="1700808"/>
            <a:ext cx="9327722" cy="45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61964" y="6093296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http://www2.compute.dtu.dk/~sohau/augmentations/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555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KERAS DATA AUGMENTATION</a:t>
            </a:r>
            <a:endParaRPr lang="da-DK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48" y="1700808"/>
            <a:ext cx="7310528" cy="19442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48" y="3789040"/>
            <a:ext cx="7310528" cy="3133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149" y="4262712"/>
            <a:ext cx="7301527" cy="1959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513" y="548680"/>
            <a:ext cx="3200400" cy="13144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98068" y="5970185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https://stackoverflow.com/questions/50928329/getting-x-test-y-test-from-generator-in-keras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21161" y="3828763"/>
            <a:ext cx="360040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Augmented images generated inline</a:t>
            </a:r>
            <a:endParaRPr lang="da-DK" sz="16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21161" y="5008532"/>
            <a:ext cx="360040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Augmented images extracted</a:t>
            </a:r>
            <a:endParaRPr lang="da-DK" sz="16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21161" y="2672916"/>
            <a:ext cx="360040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Just declarations, no augmented images generated yet</a:t>
            </a:r>
            <a:endParaRPr lang="da-DK" sz="1600" dirty="0">
              <a:latin typeface="+mn-lt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629916" y="3953775"/>
            <a:ext cx="754368" cy="1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Straight Connector 16"/>
          <p:cNvCxnSpPr/>
          <p:nvPr/>
        </p:nvCxnSpPr>
        <p:spPr bwMode="auto">
          <a:xfrm>
            <a:off x="3781844" y="3435416"/>
            <a:ext cx="685789" cy="1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75166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data augmentation underfi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6361" b="4001"/>
          <a:stretch/>
        </p:blipFill>
        <p:spPr bwMode="auto">
          <a:xfrm>
            <a:off x="223943" y="1904131"/>
            <a:ext cx="4935421" cy="25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DATA AUGMENTATION AS REGULARIZATION</a:t>
            </a:r>
            <a:endParaRPr lang="da-DK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657"/>
          <a:stretch/>
        </p:blipFill>
        <p:spPr>
          <a:xfrm>
            <a:off x="4798268" y="1628800"/>
            <a:ext cx="6503651" cy="4638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86100" y="6606825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https://medium.com/@rameshkjes/overfitting-and-regularization-in-neural-networks-d3d996e33c3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80" y="4684978"/>
            <a:ext cx="6137531" cy="12793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4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DATA AUGMENTATION TRADE-OFF?</a:t>
            </a:r>
            <a:endParaRPr lang="da-DK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4540733"/>
            <a:ext cx="6358133" cy="1444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772816"/>
            <a:ext cx="4536504" cy="4536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958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AUGMENTATION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DATA AUGMENTATION TRADE-OFF?</a:t>
            </a:r>
            <a:endParaRPr lang="da-DK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4509120"/>
            <a:ext cx="1126807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88" y="1714500"/>
            <a:ext cx="8334375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5399" t="29152" r="34782" b="54946"/>
          <a:stretch/>
        </p:blipFill>
        <p:spPr>
          <a:xfrm>
            <a:off x="2638028" y="3212976"/>
            <a:ext cx="6468719" cy="79208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>
            <a:off x="693812" y="5949280"/>
            <a:ext cx="9865096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7578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256" y="1211179"/>
            <a:ext cx="5786636" cy="50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/>
              <a:t>DATA AUGMENTATION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MEDICAL DATA AUGMENTATION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What is realistic data?</a:t>
            </a:r>
          </a:p>
          <a:p>
            <a:pPr>
              <a:lnSpc>
                <a:spcPct val="95000"/>
              </a:lnSpc>
            </a:pPr>
            <a:r>
              <a:rPr lang="en-US" sz="2800" b="1" dirty="0" smtClean="0"/>
              <a:t>Is it even known?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What are the risks?</a:t>
            </a:r>
            <a:endParaRPr lang="da-DK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3070076" y="6611779"/>
            <a:ext cx="91187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https://www.semanticscholar.org/paper/GAN-based-synthetic-brain-MR-image-generation-Hayashi-Rundo/3f95b6ff3fda46db7fae313f5412759b86da0341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172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/>
              <a:t>DATA AUGMENTATION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70494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THE INVERSE CRIME</a:t>
            </a:r>
            <a:endParaRPr lang="en-US" sz="2800" b="1" dirty="0"/>
          </a:p>
        </p:txBody>
      </p:sp>
      <p:pic>
        <p:nvPicPr>
          <p:cNvPr id="13" name="simulationstep_forward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7000" y="1939537"/>
            <a:ext cx="4896544" cy="3672408"/>
          </a:xfrm>
          <a:prstGeom prst="rect">
            <a:avLst/>
          </a:prstGeom>
        </p:spPr>
      </p:pic>
      <p:pic>
        <p:nvPicPr>
          <p:cNvPr id="14" name="stimulationstep_backward_inverse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74432" y="1939537"/>
            <a:ext cx="4896544" cy="36724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69876" y="5611945"/>
            <a:ext cx="4270570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forward source simulation</a:t>
            </a:r>
            <a:endParaRPr lang="da-DK" sz="2800" b="1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07108" y="5611945"/>
            <a:ext cx="5112568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backward source reconstruction</a:t>
            </a:r>
            <a:endParaRPr lang="da-DK" sz="28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338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/>
              <a:t>DATA AUGMENTATION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70494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THE INVERSE CRIME IN DATA AUGMENTATION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989956" y="2492896"/>
            <a:ext cx="2088232" cy="1152128"/>
          </a:xfrm>
          <a:prstGeom prst="rect">
            <a:avLst/>
          </a:prstGeom>
          <a:solidFill>
            <a:srgbClr val="002546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MODEL</a:t>
            </a:r>
            <a:endParaRPr kumimoji="0" lang="da-DK" sz="2400" b="1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798268" y="2492896"/>
            <a:ext cx="2088232" cy="1152128"/>
          </a:xfrm>
          <a:prstGeom prst="rect">
            <a:avLst/>
          </a:prstGeom>
          <a:solidFill>
            <a:srgbClr val="002546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SYNTHETIC </a:t>
            </a:r>
            <a:b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</a:b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DATA</a:t>
            </a:r>
            <a:endParaRPr kumimoji="0" lang="da-DK" sz="2400" b="1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4078188" y="2924944"/>
            <a:ext cx="720080" cy="288032"/>
          </a:xfrm>
          <a:prstGeom prst="rightArrow">
            <a:avLst/>
          </a:prstGeom>
          <a:solidFill>
            <a:srgbClr val="002546"/>
          </a:solidFill>
          <a:ln w="1778" cap="flat" cmpd="sng" algn="ctr">
            <a:solidFill>
              <a:srgbClr val="00254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606580" y="2492896"/>
            <a:ext cx="2088232" cy="1152128"/>
          </a:xfrm>
          <a:prstGeom prst="rect">
            <a:avLst/>
          </a:prstGeom>
          <a:solidFill>
            <a:srgbClr val="002546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MACHINE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2400" b="1" dirty="0" smtClean="0">
                <a:solidFill>
                  <a:schemeClr val="bg1"/>
                </a:solidFill>
              </a:rPr>
              <a:t>LEARNING</a:t>
            </a:r>
            <a:endParaRPr kumimoji="0" lang="da-DK" sz="2400" b="1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6886500" y="2924944"/>
            <a:ext cx="720080" cy="288032"/>
          </a:xfrm>
          <a:prstGeom prst="rightArrow">
            <a:avLst/>
          </a:prstGeom>
          <a:solidFill>
            <a:srgbClr val="002546"/>
          </a:solidFill>
          <a:ln w="1778" cap="flat" cmpd="sng" algn="ctr">
            <a:solidFill>
              <a:srgbClr val="00254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Curved Down Arrow 7"/>
          <p:cNvSpPr/>
          <p:nvPr/>
        </p:nvSpPr>
        <p:spPr bwMode="auto">
          <a:xfrm rot="10800000">
            <a:off x="2782044" y="3638655"/>
            <a:ext cx="5976664" cy="775133"/>
          </a:xfrm>
          <a:prstGeom prst="curvedDownArrow">
            <a:avLst/>
          </a:prstGeom>
          <a:solidFill>
            <a:srgbClr val="002546"/>
          </a:solidFill>
          <a:ln w="1778" cap="flat" cmpd="sng" algn="ctr">
            <a:solidFill>
              <a:srgbClr val="00254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89956" y="4509120"/>
            <a:ext cx="806489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Are we just learning the model we already have?</a:t>
            </a:r>
            <a:endParaRPr lang="da-DK" sz="28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10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536" t="3371" r="20539" b="26462"/>
          <a:stretch/>
        </p:blipFill>
        <p:spPr>
          <a:xfrm>
            <a:off x="953128" y="2139952"/>
            <a:ext cx="4712654" cy="42032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8974"/>
          <a:stretch/>
        </p:blipFill>
        <p:spPr>
          <a:xfrm>
            <a:off x="909836" y="1603310"/>
            <a:ext cx="5384341" cy="529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88" y="2073088"/>
            <a:ext cx="5135171" cy="3096344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63428"/>
          </a:xfrm>
        </p:spPr>
        <p:txBody>
          <a:bodyPr/>
          <a:lstStyle/>
          <a:p>
            <a:r>
              <a:rPr lang="da-DK" sz="2800" b="1" dirty="0"/>
              <a:t>ADVERSARIAL </a:t>
            </a:r>
            <a:r>
              <a:rPr lang="da-DK" sz="2800" b="1" dirty="0" err="1" smtClean="0"/>
              <a:t>ADVERSARIAL</a:t>
            </a:r>
            <a:r>
              <a:rPr lang="da-DK" sz="2800" b="1" dirty="0" smtClean="0"/>
              <a:t> TRAINING</a:t>
            </a:r>
            <a:endParaRPr lang="da-DK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391" t="73367" r="6785" b="5871"/>
          <a:stretch/>
        </p:blipFill>
        <p:spPr>
          <a:xfrm>
            <a:off x="5518348" y="5301208"/>
            <a:ext cx="5472608" cy="1016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818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6910908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EXAMPLES OF ADVERSARIAL EXAMPLES</a:t>
            </a:r>
            <a:endParaRPr lang="da-DK" sz="28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283" y="1628800"/>
            <a:ext cx="4821381" cy="46679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969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r>
              <a:rPr lang="da-DK" sz="2800" b="1" dirty="0"/>
              <a:t>ADVERSARIAL ADVERSARIAL </a:t>
            </a:r>
            <a:r>
              <a:rPr lang="da-DK" sz="2800" b="1" dirty="0" smtClean="0"/>
              <a:t>TRAINING</a:t>
            </a:r>
            <a:endParaRPr lang="en-US" sz="2800" b="1" dirty="0" smtClean="0"/>
          </a:p>
          <a:p>
            <a:endParaRPr lang="en-US" sz="2800" dirty="0"/>
          </a:p>
          <a:p>
            <a:endParaRPr lang="da-DK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97" y="1988840"/>
            <a:ext cx="9073002" cy="12241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3645024"/>
            <a:ext cx="8924925" cy="17430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03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r>
              <a:rPr lang="da-DK" sz="2800" b="1" dirty="0" smtClean="0"/>
              <a:t>ADVERSARIAL TASKS</a:t>
            </a:r>
            <a:endParaRPr lang="en-US" sz="2800" b="1" dirty="0" smtClean="0"/>
          </a:p>
          <a:p>
            <a:endParaRPr lang="en-US" sz="2800" dirty="0"/>
          </a:p>
          <a:p>
            <a:endParaRPr lang="da-DK" sz="2800" dirty="0"/>
          </a:p>
        </p:txBody>
      </p:sp>
      <p:pic>
        <p:nvPicPr>
          <p:cNvPr id="15" name="Content Placeholde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5821" y="1824196"/>
            <a:ext cx="4464496" cy="138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348" y="1052736"/>
            <a:ext cx="5319524" cy="51125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852" y="3446138"/>
            <a:ext cx="3744416" cy="2431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764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r>
              <a:rPr lang="da-DK" sz="2800" b="1" dirty="0" smtClean="0"/>
              <a:t>ADVERSARIAL TASKS</a:t>
            </a:r>
            <a:endParaRPr lang="en-US" sz="2800" b="1" dirty="0" smtClean="0"/>
          </a:p>
          <a:p>
            <a:endParaRPr lang="en-US" sz="2800" dirty="0"/>
          </a:p>
          <a:p>
            <a:endParaRPr lang="da-DK" sz="2800" dirty="0"/>
          </a:p>
        </p:txBody>
      </p:sp>
      <p:pic>
        <p:nvPicPr>
          <p:cNvPr id="15" name="Content Placeholder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65821" y="1697317"/>
            <a:ext cx="4464496" cy="138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852" y="3446138"/>
            <a:ext cx="3744416" cy="2431134"/>
          </a:xfrm>
          <a:prstGeom prst="rect">
            <a:avLst/>
          </a:prstGeom>
        </p:spPr>
      </p:pic>
      <p:pic>
        <p:nvPicPr>
          <p:cNvPr id="2" name="CoastRunners 7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6385" y="1954083"/>
            <a:ext cx="5112569" cy="38511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36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3003425"/>
            <a:ext cx="6551721" cy="308812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9027"/>
          <a:stretch/>
        </p:blipFill>
        <p:spPr>
          <a:xfrm>
            <a:off x="1053852" y="1613310"/>
            <a:ext cx="4973458" cy="1376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38" y="3501008"/>
            <a:ext cx="3632646" cy="444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612" y="4042399"/>
            <a:ext cx="3096344" cy="1940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753" y="3886085"/>
            <a:ext cx="1944216" cy="1585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3704" y="1154580"/>
            <a:ext cx="813504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PHYSICAL EXAMPLES OF ADVERSARIAL EXAMPLES</a:t>
            </a:r>
            <a:endParaRPr lang="da-DK" sz="28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072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PHYSICAL EXAMPLES </a:t>
            </a:r>
            <a:r>
              <a:rPr lang="en-US" sz="2800" b="1" dirty="0"/>
              <a:t>OF ADVERSARIAL EXAMPLES</a:t>
            </a:r>
            <a:endParaRPr lang="da-DK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2" y="1916832"/>
            <a:ext cx="5783822" cy="960248"/>
          </a:xfrm>
          <a:prstGeom prst="rect">
            <a:avLst/>
          </a:prstGeom>
        </p:spPr>
      </p:pic>
      <p:pic>
        <p:nvPicPr>
          <p:cNvPr id="1026" name="Picture 2" descr="Image result for adversarial tur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5" y="2961399"/>
            <a:ext cx="5550169" cy="254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66039" y="5619584"/>
            <a:ext cx="37664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200" dirty="0"/>
              <a:t>https://www.youtube.com/watch?v=XaQu7kkQBPc</a:t>
            </a:r>
          </a:p>
        </p:txBody>
      </p:sp>
      <p:pic>
        <p:nvPicPr>
          <p:cNvPr id="6" name="Fooling Neural Networks in the Physical World with 3D Adversarial Object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0131" y="2564904"/>
            <a:ext cx="4876800" cy="2743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49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WANNA TRY ON YOUR SMARTPHONE?</a:t>
            </a:r>
            <a:endParaRPr lang="da-DK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44" y="1628800"/>
            <a:ext cx="8119924" cy="4567457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8638445" y="4717286"/>
            <a:ext cx="3463951" cy="75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OBS: Google Lens can’t recognize rifles..</a:t>
            </a:r>
            <a:endParaRPr lang="da-DK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692" y="1628801"/>
            <a:ext cx="3214317" cy="30621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36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698291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EXAMPLES OF ADVERSARIAL EXAMPLES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48" y="1707353"/>
            <a:ext cx="8523130" cy="4464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5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8927" r="12959" b="18810"/>
          <a:stretch/>
        </p:blipFill>
        <p:spPr>
          <a:xfrm>
            <a:off x="7825779" y="980728"/>
            <a:ext cx="3168351" cy="57935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/>
              <a:t>EXAMPLES OF ADVERSARIAL EXAMPLES</a:t>
            </a:r>
            <a:endParaRPr lang="da-DK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1670148"/>
            <a:ext cx="6048672" cy="540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64211" y="1821569"/>
            <a:ext cx="195274" cy="71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2459" b="955"/>
          <a:stretch/>
        </p:blipFill>
        <p:spPr>
          <a:xfrm>
            <a:off x="5225066" y="5589240"/>
            <a:ext cx="2600713" cy="7588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9251" r="9883" b="20244"/>
          <a:stretch/>
        </p:blipFill>
        <p:spPr>
          <a:xfrm>
            <a:off x="1521175" y="2080632"/>
            <a:ext cx="3569116" cy="42414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989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/>
              <a:t>EXAMPLES OF ADVERSARIAL EXAMPLES</a:t>
            </a:r>
            <a:endParaRPr lang="da-DK" sz="2800" b="1" dirty="0"/>
          </a:p>
        </p:txBody>
      </p:sp>
      <p:pic>
        <p:nvPicPr>
          <p:cNvPr id="1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772816"/>
            <a:ext cx="10181592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81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AdversArial</a:t>
            </a:r>
            <a:r>
              <a:rPr lang="en-GB" dirty="0"/>
              <a:t>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139882"/>
            <a:ext cx="10220325" cy="452136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2800" b="1" dirty="0"/>
              <a:t>EXAMPLES OF ADVERSARIAL EXAMPLES</a:t>
            </a:r>
            <a:endParaRPr lang="da-DK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72" y="1700808"/>
            <a:ext cx="4763607" cy="36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243" y="5480735"/>
            <a:ext cx="4967736" cy="684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756" y="2132856"/>
            <a:ext cx="3036885" cy="30243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21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35.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27.4|40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27.4|40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27.4|40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6.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Office PowerPoint</Application>
  <PresentationFormat>Custom</PresentationFormat>
  <Paragraphs>172</Paragraphs>
  <Slides>56</Slides>
  <Notes>3</Notes>
  <HiddenSlides>7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Western Bang Bang</vt:lpstr>
      <vt:lpstr>Arial</vt:lpstr>
      <vt:lpstr>Calibri</vt:lpstr>
      <vt:lpstr>AU Passata</vt:lpstr>
      <vt:lpstr>AU Passata Light</vt:lpstr>
      <vt:lpstr>AU Peto</vt:lpstr>
      <vt:lpstr>Georgia</vt:lpstr>
      <vt:lpstr>Wingdings 3</vt:lpstr>
      <vt:lpstr>AU 16:9</vt:lpstr>
      <vt:lpstr>PowerPoint Presentation</vt:lpstr>
      <vt:lpstr>ADVERSARIAL EXAMPLES  against                                 MACHINE LEARNING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TIME-OUT?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2023-11-14T12:23:59Z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